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3" r:id="rId3"/>
    <p:sldId id="260" r:id="rId4"/>
    <p:sldId id="261" r:id="rId5"/>
    <p:sldId id="262" r:id="rId6"/>
    <p:sldId id="264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01" autoAdjust="0"/>
  </p:normalViewPr>
  <p:slideViewPr>
    <p:cSldViewPr>
      <p:cViewPr varScale="1">
        <p:scale>
          <a:sx n="75" d="100"/>
          <a:sy n="75" d="100"/>
        </p:scale>
        <p:origin x="166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31E9B-AC04-4767-AF68-AED196B45FD8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220AD-0AC1-42A9-99C7-9C5AC4DDA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995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C220AD-0AC1-42A9-99C7-9C5AC4DDAD7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25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13.11.2020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15436" cy="1143000"/>
          </a:xfrm>
          <a:solidFill>
            <a:schemeClr val="accent5">
              <a:lumMod val="75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cs-CZ" sz="6000" dirty="0"/>
              <a:t>Přídavná jména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82919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cs-CZ" sz="2400" b="1" i="1" u="sng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cs-CZ" sz="4800" dirty="0"/>
              <a:t>Přídavná jména přivlastňovací</a:t>
            </a:r>
          </a:p>
          <a:p>
            <a:pPr algn="ctr">
              <a:buNone/>
            </a:pPr>
            <a:endParaRPr lang="cs-CZ" sz="4800" dirty="0"/>
          </a:p>
          <a:p>
            <a:pPr algn="ctr">
              <a:buNone/>
            </a:pPr>
            <a:r>
              <a:rPr lang="cs-CZ" sz="4800" dirty="0"/>
              <a:t>Jmenné tvary přídavných jmen</a:t>
            </a:r>
          </a:p>
          <a:p>
            <a:pPr algn="ctr">
              <a:buNone/>
            </a:pPr>
            <a:endParaRPr lang="cs-CZ" sz="4800" dirty="0"/>
          </a:p>
          <a:p>
            <a:pPr algn="ctr">
              <a:buNone/>
            </a:pPr>
            <a:r>
              <a:rPr lang="cs-CZ" sz="4800" dirty="0"/>
              <a:t>Stupňování přídavných jmen</a:t>
            </a:r>
          </a:p>
        </p:txBody>
      </p:sp>
    </p:spTree>
    <p:extLst>
      <p:ext uri="{BB962C8B-B14F-4D97-AF65-F5344CB8AC3E}">
        <p14:creationId xmlns:p14="http://schemas.microsoft.com/office/powerpoint/2010/main" val="68407388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  <a:solidFill>
            <a:schemeClr val="accent5">
              <a:lumMod val="75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chemeClr val="accent5">
                    <a:lumMod val="50000"/>
                  </a:schemeClr>
                </a:solidFill>
              </a:rPr>
              <a:t>Nepravidelné stupňování přídavných jmen</a:t>
            </a:r>
            <a:endParaRPr lang="cs-CZ" sz="36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27C8DDB-1FA8-41B5-8558-F5B33F41F7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252527"/>
              </p:ext>
            </p:extLst>
          </p:nvPr>
        </p:nvGraphicFramePr>
        <p:xfrm>
          <a:off x="214313" y="1600200"/>
          <a:ext cx="8786812" cy="676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812">
                  <a:extLst>
                    <a:ext uri="{9D8B030D-6E8A-4147-A177-3AD203B41FA5}">
                      <a16:colId xmlns:a16="http://schemas.microsoft.com/office/drawing/2014/main" val="3201025612"/>
                    </a:ext>
                  </a:extLst>
                </a:gridCol>
              </a:tblGrid>
              <a:tr h="676672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Některá přídavná jména tvoří 2. stupeň od </a:t>
                      </a:r>
                      <a:r>
                        <a:rPr lang="cs-CZ" sz="2200" dirty="0">
                          <a:solidFill>
                            <a:srgbClr val="C00000"/>
                          </a:solidFill>
                        </a:rPr>
                        <a:t>jiného kořene</a:t>
                      </a:r>
                      <a:r>
                        <a:rPr lang="cs-CZ" sz="2200" dirty="0"/>
                        <a:t> než 1. stupeň.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503115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DC787CE-5584-4A04-954D-F9693D414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046740"/>
              </p:ext>
            </p:extLst>
          </p:nvPr>
        </p:nvGraphicFramePr>
        <p:xfrm>
          <a:off x="214313" y="2348881"/>
          <a:ext cx="8786811" cy="4234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37">
                  <a:extLst>
                    <a:ext uri="{9D8B030D-6E8A-4147-A177-3AD203B41FA5}">
                      <a16:colId xmlns:a16="http://schemas.microsoft.com/office/drawing/2014/main" val="1845199734"/>
                    </a:ext>
                  </a:extLst>
                </a:gridCol>
                <a:gridCol w="2928937">
                  <a:extLst>
                    <a:ext uri="{9D8B030D-6E8A-4147-A177-3AD203B41FA5}">
                      <a16:colId xmlns:a16="http://schemas.microsoft.com/office/drawing/2014/main" val="1240762367"/>
                    </a:ext>
                  </a:extLst>
                </a:gridCol>
                <a:gridCol w="2928937">
                  <a:extLst>
                    <a:ext uri="{9D8B030D-6E8A-4147-A177-3AD203B41FA5}">
                      <a16:colId xmlns:a16="http://schemas.microsoft.com/office/drawing/2014/main" val="1600969405"/>
                    </a:ext>
                  </a:extLst>
                </a:gridCol>
              </a:tblGrid>
              <a:tr h="70567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1. stupeň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2. stupeň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3. stupeň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239609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r>
                        <a:rPr lang="cs-CZ" sz="2400" dirty="0"/>
                        <a:t>malý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menší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nejmenší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44546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r>
                        <a:rPr lang="cs-CZ" sz="2400" dirty="0"/>
                        <a:t>velký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větší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největší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25321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r>
                        <a:rPr lang="cs-CZ" sz="2400" dirty="0"/>
                        <a:t>dobrý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lepší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nejlepší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380007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r>
                        <a:rPr lang="cs-CZ" sz="2400" dirty="0"/>
                        <a:t>zlý (špatný)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horší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nejhorší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167205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r>
                        <a:rPr lang="cs-CZ" sz="2400" dirty="0"/>
                        <a:t>dlouhý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delší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nejdelší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969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803014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011222"/>
          </a:xfrm>
          <a:solidFill>
            <a:schemeClr val="accent5">
              <a:lumMod val="75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dirty="0"/>
              <a:t>Přídavná jména  přivlastňovací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     </a:t>
            </a:r>
            <a:r>
              <a:rPr lang="cs-CZ" sz="2800" dirty="0"/>
              <a:t>V 1.pádě čísla jednotného jsou zakončena</a:t>
            </a:r>
          </a:p>
          <a:p>
            <a:pPr lvl="1">
              <a:buNone/>
            </a:pPr>
            <a:r>
              <a:rPr lang="cs-CZ" sz="3200" b="1" i="1" u="sng" dirty="0"/>
              <a:t>podle rodů:    </a:t>
            </a:r>
            <a:r>
              <a:rPr lang="cs-CZ" b="1" i="1" u="sng" dirty="0"/>
              <a:t>-</a:t>
            </a:r>
            <a:r>
              <a:rPr lang="cs-CZ" b="1" i="1" u="sng" dirty="0" err="1"/>
              <a:t>ův</a:t>
            </a:r>
            <a:r>
              <a:rPr lang="cs-CZ" b="1" i="1" u="sng" dirty="0"/>
              <a:t>, -</a:t>
            </a:r>
            <a:r>
              <a:rPr lang="cs-CZ" b="1" i="1" u="sng" dirty="0" err="1"/>
              <a:t>ova</a:t>
            </a:r>
            <a:r>
              <a:rPr lang="cs-CZ" b="1" i="1" u="sng" dirty="0"/>
              <a:t>, -</a:t>
            </a:r>
            <a:r>
              <a:rPr lang="cs-CZ" b="1" i="1" u="sng" dirty="0" err="1"/>
              <a:t>ovo</a:t>
            </a:r>
            <a:r>
              <a:rPr lang="cs-CZ" b="1" i="1" u="sng" dirty="0"/>
              <a:t>  </a:t>
            </a:r>
            <a:r>
              <a:rPr lang="cs-CZ" dirty="0"/>
              <a:t>			        		        	           </a:t>
            </a:r>
            <a:r>
              <a:rPr lang="cs-CZ" b="1" i="1" u="sng" dirty="0"/>
              <a:t>-in, -</a:t>
            </a:r>
            <a:r>
              <a:rPr lang="cs-CZ" b="1" i="1" u="sng" dirty="0" err="1"/>
              <a:t>ina</a:t>
            </a:r>
            <a:r>
              <a:rPr lang="cs-CZ" b="1" i="1" u="sng" dirty="0"/>
              <a:t>, -</a:t>
            </a:r>
            <a:r>
              <a:rPr lang="cs-CZ" b="1" i="1" u="sng" dirty="0" err="1"/>
              <a:t>ino</a:t>
            </a:r>
            <a:r>
              <a:rPr lang="cs-CZ" b="1" i="1" u="sng" dirty="0"/>
              <a:t> </a:t>
            </a:r>
          </a:p>
          <a:p>
            <a:pPr lvl="1">
              <a:buNone/>
            </a:pPr>
            <a:r>
              <a:rPr lang="cs-CZ" dirty="0"/>
              <a:t>Odpovídají na </a:t>
            </a:r>
            <a:r>
              <a:rPr lang="cs-CZ" sz="3200" b="1" i="1" u="sng" dirty="0"/>
              <a:t>otázku:   </a:t>
            </a:r>
            <a:r>
              <a:rPr lang="cs-CZ" sz="3200" b="1" i="1" u="sng" dirty="0">
                <a:solidFill>
                  <a:schemeClr val="accent4">
                    <a:lumMod val="75000"/>
                  </a:schemeClr>
                </a:solidFill>
              </a:rPr>
              <a:t>ČÍ?</a:t>
            </a:r>
          </a:p>
          <a:p>
            <a:pPr lvl="1">
              <a:buNone/>
            </a:pPr>
            <a:r>
              <a:rPr lang="cs-CZ" dirty="0"/>
              <a:t>Skloňují se </a:t>
            </a:r>
            <a:r>
              <a:rPr lang="cs-CZ" b="1" i="1" u="sng" dirty="0"/>
              <a:t>podle vzorů:  </a:t>
            </a:r>
            <a:r>
              <a:rPr lang="cs-CZ" sz="3200" b="1" i="1" u="sng" dirty="0">
                <a:solidFill>
                  <a:schemeClr val="accent2"/>
                </a:solidFill>
              </a:rPr>
              <a:t>OTCŮV, MATČIN</a:t>
            </a:r>
          </a:p>
          <a:p>
            <a:pPr lvl="1">
              <a:buNone/>
            </a:pPr>
            <a:r>
              <a:rPr lang="cs-CZ" dirty="0"/>
              <a:t>Zakončení </a:t>
            </a:r>
            <a:r>
              <a:rPr lang="cs-CZ" b="1" i="1" u="sng" dirty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cs-CZ" b="1" i="1" u="sng" dirty="0" err="1">
                <a:solidFill>
                  <a:schemeClr val="accent6">
                    <a:lumMod val="50000"/>
                  </a:schemeClr>
                </a:solidFill>
              </a:rPr>
              <a:t>ův</a:t>
            </a:r>
            <a:r>
              <a:rPr lang="cs-CZ" b="1" i="1" u="sng" dirty="0">
                <a:solidFill>
                  <a:schemeClr val="accent6">
                    <a:lumMod val="50000"/>
                  </a:schemeClr>
                </a:solidFill>
              </a:rPr>
              <a:t>, -</a:t>
            </a:r>
            <a:r>
              <a:rPr lang="cs-CZ" b="1" i="1" u="sng" dirty="0" err="1">
                <a:solidFill>
                  <a:schemeClr val="accent6">
                    <a:lumMod val="50000"/>
                  </a:schemeClr>
                </a:solidFill>
              </a:rPr>
              <a:t>ova</a:t>
            </a:r>
            <a:r>
              <a:rPr lang="cs-CZ" b="1" i="1" u="sng" dirty="0">
                <a:solidFill>
                  <a:schemeClr val="accent6">
                    <a:lumMod val="50000"/>
                  </a:schemeClr>
                </a:solidFill>
              </a:rPr>
              <a:t>, -</a:t>
            </a:r>
            <a:r>
              <a:rPr lang="cs-CZ" b="1" i="1" u="sng" dirty="0" err="1">
                <a:solidFill>
                  <a:schemeClr val="accent6">
                    <a:lumMod val="50000"/>
                  </a:schemeClr>
                </a:solidFill>
              </a:rPr>
              <a:t>ovo</a:t>
            </a:r>
            <a:r>
              <a:rPr lang="cs-CZ" b="1" i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000" b="1" i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000" dirty="0"/>
              <a:t>dostávají přídavná jména přivlastňovací		 	utvořená</a:t>
            </a:r>
            <a:r>
              <a:rPr lang="cs-CZ" dirty="0"/>
              <a:t>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od názvů osob rodu mužského</a:t>
            </a:r>
          </a:p>
          <a:p>
            <a:pPr lvl="1">
              <a:buNone/>
            </a:pPr>
            <a:r>
              <a:rPr lang="cs-CZ" sz="1800" dirty="0"/>
              <a:t>					(</a:t>
            </a: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ten řidič</a:t>
            </a:r>
            <a:r>
              <a:rPr lang="cs-CZ" sz="1800" dirty="0"/>
              <a:t>: řidičův, řidičova, řidičovo)</a:t>
            </a:r>
          </a:p>
          <a:p>
            <a:pPr lvl="1">
              <a:buNone/>
            </a:pPr>
            <a:r>
              <a:rPr lang="cs-CZ" dirty="0"/>
              <a:t>			  </a:t>
            </a:r>
            <a:r>
              <a:rPr lang="cs-CZ" b="1" i="1" u="sng" dirty="0">
                <a:solidFill>
                  <a:schemeClr val="accent6">
                    <a:lumMod val="50000"/>
                  </a:schemeClr>
                </a:solidFill>
              </a:rPr>
              <a:t>-in, -</a:t>
            </a:r>
            <a:r>
              <a:rPr lang="cs-CZ" b="1" i="1" u="sng" dirty="0" err="1">
                <a:solidFill>
                  <a:schemeClr val="accent6">
                    <a:lumMod val="50000"/>
                  </a:schemeClr>
                </a:solidFill>
              </a:rPr>
              <a:t>ina</a:t>
            </a:r>
            <a:r>
              <a:rPr lang="cs-CZ" b="1" i="1" u="sng" dirty="0">
                <a:solidFill>
                  <a:schemeClr val="accent6">
                    <a:lumMod val="50000"/>
                  </a:schemeClr>
                </a:solidFill>
              </a:rPr>
              <a:t>, -</a:t>
            </a:r>
            <a:r>
              <a:rPr lang="cs-CZ" b="1" i="1" u="sng" dirty="0" err="1">
                <a:solidFill>
                  <a:schemeClr val="accent6">
                    <a:lumMod val="50000"/>
                  </a:schemeClr>
                </a:solidFill>
              </a:rPr>
              <a:t>ino</a:t>
            </a:r>
            <a:r>
              <a:rPr lang="cs-CZ" b="1" i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000" dirty="0"/>
              <a:t>dostávají přídavná jména přivlastňovací</a:t>
            </a:r>
          </a:p>
          <a:p>
            <a:pPr lvl="1">
              <a:buNone/>
            </a:pPr>
            <a:r>
              <a:rPr lang="cs-CZ" sz="2000" dirty="0"/>
              <a:t>		 		utvořená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od názvů osob rodu ženského</a:t>
            </a:r>
          </a:p>
          <a:p>
            <a:pPr lvl="1">
              <a:buNone/>
            </a:pPr>
            <a:r>
              <a:rPr lang="cs-CZ" sz="1800" dirty="0"/>
              <a:t>					(</a:t>
            </a: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ta kuchařka</a:t>
            </a:r>
            <a:r>
              <a:rPr lang="cs-CZ" sz="1800" dirty="0"/>
              <a:t>:  kuchařčin, kuchařčina, kuchařčino)</a:t>
            </a:r>
          </a:p>
          <a:p>
            <a:pPr lvl="1"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14282" y="2928934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214282" y="1500174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214282" y="3429000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214282" y="3929066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15436" cy="1143000"/>
          </a:xfrm>
          <a:solidFill>
            <a:schemeClr val="accent5">
              <a:lumMod val="75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chemeClr val="accent5">
                    <a:lumMod val="50000"/>
                  </a:schemeClr>
                </a:solidFill>
              </a:rPr>
              <a:t>Skloňování přídavných jmen přivlastňovacích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82919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cs-CZ" sz="2400" b="1" i="1" u="sng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cs-CZ" sz="2400" b="1" i="1" u="sng" dirty="0">
                <a:solidFill>
                  <a:schemeClr val="accent5">
                    <a:lumMod val="50000"/>
                  </a:schemeClr>
                </a:solidFill>
              </a:rPr>
              <a:t>Číslo jednotné</a:t>
            </a:r>
          </a:p>
          <a:p>
            <a:pPr>
              <a:buNone/>
            </a:pPr>
            <a:endParaRPr lang="cs-CZ" sz="2400" b="1" u="sng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1.pád	    otc</a:t>
            </a:r>
            <a:r>
              <a:rPr lang="cs-CZ" sz="2000" b="1" dirty="0">
                <a:solidFill>
                  <a:srgbClr val="FF0000"/>
                </a:solidFill>
              </a:rPr>
              <a:t>ův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(bratr, svetr)	otc</a:t>
            </a:r>
            <a:r>
              <a:rPr lang="cs-CZ" sz="2000" b="1" dirty="0">
                <a:solidFill>
                  <a:srgbClr val="FF0000"/>
                </a:solidFill>
              </a:rPr>
              <a:t>ova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(sestra)		otc</a:t>
            </a:r>
            <a:r>
              <a:rPr lang="cs-CZ" sz="2000" b="1" dirty="0">
                <a:solidFill>
                  <a:srgbClr val="FF0000"/>
                </a:solidFill>
              </a:rPr>
              <a:t>ovo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(dítě)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2.pád	    otc</a:t>
            </a:r>
            <a:r>
              <a:rPr lang="cs-CZ" sz="2000" b="1" dirty="0">
                <a:solidFill>
                  <a:srgbClr val="FF0000"/>
                </a:solidFill>
              </a:rPr>
              <a:t>ova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	otc</a:t>
            </a:r>
            <a:r>
              <a:rPr lang="cs-CZ" sz="2000" b="1" dirty="0">
                <a:solidFill>
                  <a:srgbClr val="FF0000"/>
                </a:solidFill>
              </a:rPr>
              <a:t>ovy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		otc</a:t>
            </a:r>
            <a:r>
              <a:rPr lang="cs-CZ" sz="2000" b="1" dirty="0">
                <a:solidFill>
                  <a:srgbClr val="FF0000"/>
                </a:solidFill>
              </a:rPr>
              <a:t>ova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3.pád	    otc</a:t>
            </a:r>
            <a:r>
              <a:rPr lang="cs-CZ" sz="2000" b="1" dirty="0">
                <a:solidFill>
                  <a:srgbClr val="FF0000"/>
                </a:solidFill>
              </a:rPr>
              <a:t>ovu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	otc</a:t>
            </a:r>
            <a:r>
              <a:rPr lang="cs-CZ" sz="2000" b="1" dirty="0">
                <a:solidFill>
                  <a:srgbClr val="FF0000"/>
                </a:solidFill>
              </a:rPr>
              <a:t>ově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		otc</a:t>
            </a:r>
            <a:r>
              <a:rPr lang="cs-CZ" sz="2000" b="1" dirty="0">
                <a:solidFill>
                  <a:srgbClr val="FF0000"/>
                </a:solidFill>
              </a:rPr>
              <a:t>ovu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4.pád	   otc</a:t>
            </a:r>
            <a:r>
              <a:rPr lang="cs-CZ" sz="2000" b="1" dirty="0">
                <a:solidFill>
                  <a:srgbClr val="FF0000"/>
                </a:solidFill>
              </a:rPr>
              <a:t>ova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(bratra)	  	otc</a:t>
            </a:r>
            <a:r>
              <a:rPr lang="cs-CZ" sz="2000" b="1" dirty="0">
                <a:solidFill>
                  <a:srgbClr val="FF0000"/>
                </a:solidFill>
              </a:rPr>
              <a:t>ovu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		otc</a:t>
            </a:r>
            <a:r>
              <a:rPr lang="cs-CZ" sz="2000" b="1" dirty="0">
                <a:solidFill>
                  <a:srgbClr val="FF0000"/>
                </a:solidFill>
              </a:rPr>
              <a:t>ovo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	    otc</a:t>
            </a:r>
            <a:r>
              <a:rPr lang="cs-CZ" sz="2000" b="1" dirty="0">
                <a:solidFill>
                  <a:srgbClr val="FF0000"/>
                </a:solidFill>
              </a:rPr>
              <a:t>ův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(svetr))						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5.pád	    otc</a:t>
            </a:r>
            <a:r>
              <a:rPr lang="cs-CZ" sz="2000" b="1" dirty="0">
                <a:solidFill>
                  <a:srgbClr val="FF0000"/>
                </a:solidFill>
              </a:rPr>
              <a:t>ův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(bratře)		otc</a:t>
            </a:r>
            <a:r>
              <a:rPr lang="cs-CZ" sz="2000" b="1" dirty="0">
                <a:solidFill>
                  <a:srgbClr val="FF0000"/>
                </a:solidFill>
              </a:rPr>
              <a:t>ova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(sestro)	     	otc</a:t>
            </a:r>
            <a:r>
              <a:rPr lang="cs-CZ" sz="2000" b="1" dirty="0">
                <a:solidFill>
                  <a:srgbClr val="FF0000"/>
                </a:solidFill>
              </a:rPr>
              <a:t>ovo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(dítě)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6.pád    (o) otc</a:t>
            </a:r>
            <a:r>
              <a:rPr lang="cs-CZ" sz="2000" b="1" dirty="0">
                <a:solidFill>
                  <a:srgbClr val="FF0000"/>
                </a:solidFill>
              </a:rPr>
              <a:t>ově, -u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          (o) otc</a:t>
            </a:r>
            <a:r>
              <a:rPr lang="cs-CZ" sz="2000" b="1" dirty="0">
                <a:solidFill>
                  <a:srgbClr val="FF0000"/>
                </a:solidFill>
              </a:rPr>
              <a:t>ově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	          (o) otc</a:t>
            </a:r>
            <a:r>
              <a:rPr lang="cs-CZ" sz="2000" b="1" dirty="0">
                <a:solidFill>
                  <a:srgbClr val="FF0000"/>
                </a:solidFill>
              </a:rPr>
              <a:t>ově, -u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7.pád	    otcov</a:t>
            </a:r>
            <a:r>
              <a:rPr lang="cs-CZ" sz="2000" b="1" dirty="0">
                <a:solidFill>
                  <a:srgbClr val="FF0000"/>
                </a:solidFill>
              </a:rPr>
              <a:t>ým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	otc</a:t>
            </a:r>
            <a:r>
              <a:rPr lang="cs-CZ" sz="2000" b="1" dirty="0">
                <a:solidFill>
                  <a:srgbClr val="FF0000"/>
                </a:solidFill>
              </a:rPr>
              <a:t>ovou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		otc</a:t>
            </a:r>
            <a:r>
              <a:rPr lang="cs-CZ" sz="2000" b="1" dirty="0">
                <a:solidFill>
                  <a:srgbClr val="FF0000"/>
                </a:solidFill>
              </a:rPr>
              <a:t>ovým</a:t>
            </a:r>
          </a:p>
          <a:p>
            <a:pPr>
              <a:buNone/>
            </a:pPr>
            <a:endParaRPr lang="cs-CZ" sz="29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  <a:solidFill>
            <a:schemeClr val="accent5">
              <a:lumMod val="75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chemeClr val="accent5">
                    <a:lumMod val="50000"/>
                  </a:schemeClr>
                </a:solidFill>
              </a:rPr>
              <a:t>Skloňování přídavných jmen přivlastňovacích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490063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cs-CZ" sz="2400" b="1" i="1" u="sng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cs-CZ" sz="2400" b="1" i="1" u="sng" dirty="0">
                <a:solidFill>
                  <a:schemeClr val="accent5">
                    <a:lumMod val="50000"/>
                  </a:schemeClr>
                </a:solidFill>
              </a:rPr>
              <a:t>Číslo množné</a:t>
            </a:r>
          </a:p>
          <a:p>
            <a:pPr algn="ctr">
              <a:buNone/>
            </a:pPr>
            <a:endParaRPr lang="cs-CZ" sz="2000" b="1" i="1" u="sng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1.pád      otc</a:t>
            </a:r>
            <a:r>
              <a:rPr lang="cs-CZ" sz="2000" b="1" dirty="0">
                <a:solidFill>
                  <a:srgbClr val="FF0000"/>
                </a:solidFill>
              </a:rPr>
              <a:t>ovi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,matč</a:t>
            </a:r>
            <a:r>
              <a:rPr lang="cs-CZ" sz="2000" b="1" dirty="0">
                <a:solidFill>
                  <a:srgbClr val="FF0000"/>
                </a:solidFill>
              </a:rPr>
              <a:t>ini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(bratři)      otc</a:t>
            </a:r>
            <a:r>
              <a:rPr lang="cs-CZ" sz="2000" b="1" dirty="0">
                <a:solidFill>
                  <a:srgbClr val="FF0000"/>
                </a:solidFill>
              </a:rPr>
              <a:t>ovy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matč</a:t>
            </a:r>
            <a:r>
              <a:rPr lang="cs-CZ" sz="2000" b="1" dirty="0">
                <a:solidFill>
                  <a:srgbClr val="FF0000"/>
                </a:solidFill>
              </a:rPr>
              <a:t>iny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(sestry)     otc</a:t>
            </a:r>
            <a:r>
              <a:rPr lang="cs-CZ" sz="2000" b="1" dirty="0">
                <a:solidFill>
                  <a:srgbClr val="FF0000"/>
                </a:solidFill>
              </a:rPr>
              <a:t>ova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,matč</a:t>
            </a:r>
            <a:r>
              <a:rPr lang="cs-CZ" sz="2000" b="1" dirty="0">
                <a:solidFill>
                  <a:srgbClr val="FF0000"/>
                </a:solidFill>
              </a:rPr>
              <a:t>ina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(kola)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	otc</a:t>
            </a:r>
            <a:r>
              <a:rPr lang="cs-CZ" sz="2000" b="1" dirty="0">
                <a:solidFill>
                  <a:srgbClr val="FF0000"/>
                </a:solidFill>
              </a:rPr>
              <a:t>ovy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,matč</a:t>
            </a:r>
            <a:r>
              <a:rPr lang="cs-CZ" sz="2000" b="1" dirty="0">
                <a:solidFill>
                  <a:srgbClr val="FF0000"/>
                </a:solidFill>
              </a:rPr>
              <a:t>iny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(svetry)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2.pád	     		              otc</a:t>
            </a:r>
            <a:r>
              <a:rPr lang="cs-CZ" sz="2000" b="1" dirty="0">
                <a:solidFill>
                  <a:srgbClr val="FF0000"/>
                </a:solidFill>
              </a:rPr>
              <a:t>ových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matč</a:t>
            </a:r>
            <a:r>
              <a:rPr lang="cs-CZ" sz="2000" b="1" dirty="0">
                <a:solidFill>
                  <a:srgbClr val="FF0000"/>
                </a:solidFill>
              </a:rPr>
              <a:t>iných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3.pád	     		              otc</a:t>
            </a:r>
            <a:r>
              <a:rPr lang="cs-CZ" sz="2000" b="1" dirty="0">
                <a:solidFill>
                  <a:srgbClr val="FF0000"/>
                </a:solidFill>
              </a:rPr>
              <a:t>ovým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matč</a:t>
            </a:r>
            <a:r>
              <a:rPr lang="cs-CZ" sz="2000" b="1" dirty="0">
                <a:solidFill>
                  <a:srgbClr val="FF0000"/>
                </a:solidFill>
              </a:rPr>
              <a:t>iným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4.pád	otc</a:t>
            </a:r>
            <a:r>
              <a:rPr lang="cs-CZ" sz="2000" b="1" dirty="0">
                <a:solidFill>
                  <a:srgbClr val="FF0000"/>
                </a:solidFill>
              </a:rPr>
              <a:t>ovy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,matč</a:t>
            </a:r>
            <a:r>
              <a:rPr lang="cs-CZ" sz="2000" b="1" dirty="0">
                <a:solidFill>
                  <a:srgbClr val="FF0000"/>
                </a:solidFill>
              </a:rPr>
              <a:t>iny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(bratry)    otc</a:t>
            </a:r>
            <a:r>
              <a:rPr lang="cs-CZ" sz="2000" b="1" dirty="0">
                <a:solidFill>
                  <a:srgbClr val="FF0000"/>
                </a:solidFill>
              </a:rPr>
              <a:t>ovy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,matč</a:t>
            </a:r>
            <a:r>
              <a:rPr lang="cs-CZ" sz="2000" b="1" dirty="0">
                <a:solidFill>
                  <a:srgbClr val="FF0000"/>
                </a:solidFill>
              </a:rPr>
              <a:t>iny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(sestry)      otc</a:t>
            </a:r>
            <a:r>
              <a:rPr lang="cs-CZ" sz="2000" b="1" dirty="0">
                <a:solidFill>
                  <a:srgbClr val="FF0000"/>
                </a:solidFill>
              </a:rPr>
              <a:t>ova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,matč</a:t>
            </a:r>
            <a:r>
              <a:rPr lang="cs-CZ" sz="2000" b="1" dirty="0">
                <a:solidFill>
                  <a:srgbClr val="FF0000"/>
                </a:solidFill>
              </a:rPr>
              <a:t>ina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(kola)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5.pád	otc</a:t>
            </a:r>
            <a:r>
              <a:rPr lang="cs-CZ" sz="2000" b="1" dirty="0">
                <a:solidFill>
                  <a:srgbClr val="FF0000"/>
                </a:solidFill>
              </a:rPr>
              <a:t>ovi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,matč</a:t>
            </a:r>
            <a:r>
              <a:rPr lang="cs-CZ" sz="2000" b="1" dirty="0">
                <a:solidFill>
                  <a:srgbClr val="FF0000"/>
                </a:solidFill>
              </a:rPr>
              <a:t>ini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(bratři)       otc</a:t>
            </a:r>
            <a:r>
              <a:rPr lang="cs-CZ" sz="2000" b="1" dirty="0">
                <a:solidFill>
                  <a:srgbClr val="FF0000"/>
                </a:solidFill>
              </a:rPr>
              <a:t>ovy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matč</a:t>
            </a:r>
            <a:r>
              <a:rPr lang="cs-CZ" sz="2000" b="1" dirty="0">
                <a:solidFill>
                  <a:srgbClr val="FF0000"/>
                </a:solidFill>
              </a:rPr>
              <a:t>iny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(sestry)     otc</a:t>
            </a:r>
            <a:r>
              <a:rPr lang="cs-CZ" sz="2000" b="1" dirty="0">
                <a:solidFill>
                  <a:srgbClr val="FF0000"/>
                </a:solidFill>
              </a:rPr>
              <a:t>ova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,matč</a:t>
            </a:r>
            <a:r>
              <a:rPr lang="cs-CZ" sz="2000" b="1" dirty="0">
                <a:solidFill>
                  <a:srgbClr val="FF0000"/>
                </a:solidFill>
              </a:rPr>
              <a:t>ina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(kola)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		otc</a:t>
            </a:r>
            <a:r>
              <a:rPr lang="cs-CZ" sz="2000" b="1" dirty="0">
                <a:solidFill>
                  <a:srgbClr val="FF0000"/>
                </a:solidFill>
              </a:rPr>
              <a:t>ovy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,matč</a:t>
            </a:r>
            <a:r>
              <a:rPr lang="cs-CZ" sz="2000" b="1" dirty="0">
                <a:solidFill>
                  <a:srgbClr val="FF0000"/>
                </a:solidFill>
              </a:rPr>
              <a:t>iny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(svetry)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6.pád    		                      (o)  otc</a:t>
            </a:r>
            <a:r>
              <a:rPr lang="cs-CZ" sz="2000" b="1" dirty="0">
                <a:solidFill>
                  <a:srgbClr val="FF0000"/>
                </a:solidFill>
              </a:rPr>
              <a:t>ových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matč</a:t>
            </a:r>
            <a:r>
              <a:rPr lang="cs-CZ" sz="2000" b="1" dirty="0">
                <a:solidFill>
                  <a:srgbClr val="FF0000"/>
                </a:solidFill>
              </a:rPr>
              <a:t>iných</a:t>
            </a:r>
          </a:p>
          <a:p>
            <a:pPr>
              <a:buNone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7.pád	    		             otc</a:t>
            </a:r>
            <a:r>
              <a:rPr lang="cs-CZ" sz="2000" b="1" dirty="0">
                <a:solidFill>
                  <a:srgbClr val="FF0000"/>
                </a:solidFill>
              </a:rPr>
              <a:t>ovými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, matč</a:t>
            </a:r>
            <a:r>
              <a:rPr lang="cs-CZ" sz="2000" b="1" dirty="0">
                <a:solidFill>
                  <a:srgbClr val="FF0000"/>
                </a:solidFill>
              </a:rPr>
              <a:t>inými</a:t>
            </a:r>
          </a:p>
          <a:p>
            <a:endParaRPr lang="cs-CZ" sz="2000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6072198" y="3786190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6143636" y="6000768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6072198" y="4071942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6143636" y="5643578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rot="10800000">
            <a:off x="2285984" y="3786190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rot="10800000">
            <a:off x="2285984" y="4143380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rot="10800000">
            <a:off x="2285984" y="5643578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10800000">
            <a:off x="2285984" y="600076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29642" cy="787406"/>
          </a:xfrm>
          <a:solidFill>
            <a:schemeClr val="accent5">
              <a:lumMod val="75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2">
                    <a:lumMod val="75000"/>
                  </a:schemeClr>
                </a:solidFill>
              </a:rPr>
              <a:t>Pravopis přídavných jmen přivlastňovacích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179" y="1412776"/>
            <a:ext cx="8329642" cy="4968552"/>
          </a:xfr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800" b="1" u="sng" dirty="0">
                <a:cs typeface="Arabic Typesetting" pitchFamily="66" charset="-78"/>
              </a:rPr>
              <a:t>Připomeň si:</a:t>
            </a:r>
            <a:r>
              <a:rPr lang="cs-CZ" sz="2800" dirty="0">
                <a:cs typeface="Arabic Typesetting" pitchFamily="66" charset="-78"/>
              </a:rPr>
              <a:t> </a:t>
            </a:r>
            <a:r>
              <a:rPr lang="cs-CZ" sz="2400" dirty="0">
                <a:cs typeface="Arabic Typesetting" pitchFamily="66" charset="-78"/>
              </a:rPr>
              <a:t>        </a:t>
            </a:r>
            <a:r>
              <a:rPr lang="cs-CZ" sz="2400" b="1" dirty="0"/>
              <a:t>Přídavná  jména  tvrdá </a:t>
            </a:r>
            <a:r>
              <a:rPr lang="cs-CZ" sz="2800" dirty="0"/>
              <a:t>	           </a:t>
            </a:r>
            <a:r>
              <a:rPr lang="cs-CZ" sz="2400" b="1" dirty="0">
                <a:solidFill>
                  <a:srgbClr val="0070C0"/>
                </a:solidFill>
                <a:latin typeface="Cooper Black" pitchFamily="18" charset="0"/>
              </a:rPr>
              <a:t>y / ý          </a:t>
            </a:r>
            <a:r>
              <a:rPr lang="cs-CZ" sz="18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b="1" dirty="0">
                <a:solidFill>
                  <a:srgbClr val="0070C0"/>
                </a:solidFill>
                <a:latin typeface="Cooper Black" pitchFamily="18" charset="0"/>
              </a:rPr>
              <a:t>	</a:t>
            </a:r>
            <a:r>
              <a:rPr lang="cs-CZ" sz="2400" u="sng" dirty="0">
                <a:solidFill>
                  <a:schemeClr val="accent1">
                    <a:lumMod val="50000"/>
                  </a:schemeClr>
                </a:solidFill>
                <a:ea typeface="BatangChe" pitchFamily="49" charset="-127"/>
                <a:cs typeface="Aparajita" pitchFamily="34" charset="0"/>
              </a:rPr>
              <a:t>Kromě: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●  1. a 5.p.,č. mn., rodu m.živ.              </a:t>
            </a:r>
            <a:r>
              <a:rPr lang="cs-CZ" sz="2400" b="1" dirty="0">
                <a:solidFill>
                  <a:srgbClr val="FF0000"/>
                </a:solidFill>
                <a:latin typeface="Cooper Black" pitchFamily="18" charset="0"/>
              </a:rPr>
              <a:t>i / í</a:t>
            </a:r>
          </a:p>
          <a:p>
            <a:pPr>
              <a:buNone/>
            </a:pPr>
            <a:r>
              <a:rPr lang="cs-CZ" sz="2400" b="1" dirty="0">
                <a:solidFill>
                  <a:srgbClr val="FF0000"/>
                </a:solidFill>
                <a:latin typeface="Cooper Black" pitchFamily="18" charset="0"/>
              </a:rPr>
              <a:t>                     </a:t>
            </a: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                   ● 7.p., č. mn.        </a:t>
            </a:r>
            <a:r>
              <a:rPr lang="cs-CZ" sz="2400" b="1" dirty="0">
                <a:solidFill>
                  <a:srgbClr val="0070C0"/>
                </a:solidFill>
                <a:latin typeface="Cooper Black" pitchFamily="18" charset="0"/>
              </a:rPr>
              <a:t>    </a:t>
            </a:r>
            <a:r>
              <a:rPr lang="cs-CZ" sz="2400" b="1" dirty="0" err="1">
                <a:solidFill>
                  <a:srgbClr val="0070C0"/>
                </a:solidFill>
                <a:latin typeface="Cooper Black" pitchFamily="18" charset="0"/>
              </a:rPr>
              <a:t>ými</a:t>
            </a:r>
            <a:endParaRPr lang="cs-CZ" sz="2400" b="1" dirty="0">
              <a:solidFill>
                <a:srgbClr val="0070C0"/>
              </a:solidFill>
              <a:latin typeface="Cooper Black" pitchFamily="18" charset="0"/>
            </a:endParaRPr>
          </a:p>
          <a:p>
            <a:pPr>
              <a:buNone/>
            </a:pPr>
            <a:r>
              <a:rPr lang="cs-CZ" sz="2800" b="1" u="sng" dirty="0">
                <a:solidFill>
                  <a:srgbClr val="C00000"/>
                </a:solidFill>
              </a:rPr>
              <a:t>Přídavná  jména  přivlastňovací </a:t>
            </a:r>
            <a:r>
              <a:rPr lang="cs-CZ" sz="3600" dirty="0"/>
              <a:t>	           </a:t>
            </a:r>
            <a:r>
              <a:rPr lang="cs-CZ" b="1" dirty="0">
                <a:solidFill>
                  <a:srgbClr val="0070C0"/>
                </a:solidFill>
                <a:latin typeface="Cooper Black" pitchFamily="18" charset="0"/>
              </a:rPr>
              <a:t>y / ý</a:t>
            </a:r>
            <a:endParaRPr lang="cs-CZ" dirty="0"/>
          </a:p>
          <a:p>
            <a:pPr>
              <a:buNone/>
            </a:pPr>
            <a:r>
              <a:rPr lang="cs-CZ" sz="21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(dědečkovy, zedníkových, Zbyňkovým) </a:t>
            </a:r>
            <a:endParaRPr lang="cs-CZ" sz="2100" b="1" u="sng" dirty="0">
              <a:solidFill>
                <a:schemeClr val="accent1">
                  <a:lumMod val="50000"/>
                </a:schemeClr>
              </a:solidFill>
              <a:latin typeface="Impact" pitchFamily="34" charset="0"/>
              <a:ea typeface="BatangChe" pitchFamily="49" charset="-127"/>
              <a:cs typeface="Aparajita" pitchFamily="34" charset="0"/>
            </a:endParaRPr>
          </a:p>
          <a:p>
            <a:pPr>
              <a:buNone/>
            </a:pPr>
            <a:r>
              <a:rPr lang="cs-CZ" sz="2600" b="1" u="sng" dirty="0">
                <a:solidFill>
                  <a:schemeClr val="accent1">
                    <a:lumMod val="50000"/>
                  </a:schemeClr>
                </a:solidFill>
                <a:latin typeface="Impact" pitchFamily="34" charset="0"/>
                <a:ea typeface="BatangChe" pitchFamily="49" charset="-127"/>
                <a:cs typeface="Aparajita" pitchFamily="34" charset="0"/>
              </a:rPr>
              <a:t>Kromě: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3000" b="1" dirty="0">
                <a:solidFill>
                  <a:schemeClr val="accent1">
                    <a:lumMod val="50000"/>
                  </a:schemeClr>
                </a:solidFill>
              </a:rPr>
              <a:t>● 1. a 5.p.,č. mn., rodu m.živ.             </a:t>
            </a:r>
            <a:r>
              <a:rPr lang="cs-CZ" sz="3000" b="1" dirty="0">
                <a:solidFill>
                  <a:srgbClr val="FF0000"/>
                </a:solidFill>
                <a:latin typeface="Cooper Black" pitchFamily="18" charset="0"/>
              </a:rPr>
              <a:t>i / í</a:t>
            </a:r>
          </a:p>
          <a:p>
            <a:pPr>
              <a:buNone/>
            </a:pPr>
            <a:r>
              <a:rPr lang="cs-CZ" b="1" dirty="0">
                <a:solidFill>
                  <a:srgbClr val="0070C0"/>
                </a:solidFill>
                <a:latin typeface="Cooper Black" pitchFamily="18" charset="0"/>
              </a:rPr>
              <a:t>	 	</a:t>
            </a:r>
            <a:r>
              <a:rPr lang="cs-CZ" sz="3000" b="1" dirty="0">
                <a:solidFill>
                  <a:schemeClr val="accent1">
                    <a:lumMod val="50000"/>
                  </a:schemeClr>
                </a:solidFill>
              </a:rPr>
              <a:t>  ● 7.p., č. mn.        </a:t>
            </a:r>
            <a:r>
              <a:rPr lang="cs-CZ" sz="3000" b="1" dirty="0">
                <a:solidFill>
                  <a:srgbClr val="0070C0"/>
                </a:solidFill>
                <a:latin typeface="Cooper Black" pitchFamily="18" charset="0"/>
              </a:rPr>
              <a:t>    </a:t>
            </a:r>
            <a:r>
              <a:rPr lang="cs-CZ" sz="3000" b="1" dirty="0" err="1">
                <a:solidFill>
                  <a:srgbClr val="0070C0"/>
                </a:solidFill>
                <a:latin typeface="Cooper Black" pitchFamily="18" charset="0"/>
              </a:rPr>
              <a:t>ými</a:t>
            </a:r>
            <a:endParaRPr lang="cs-CZ" sz="3000" b="1" dirty="0">
              <a:solidFill>
                <a:srgbClr val="0070C0"/>
              </a:solidFill>
              <a:latin typeface="Cooper Black" pitchFamily="18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Cooper Black" pitchFamily="18" charset="0"/>
              </a:rPr>
              <a:t>                                  </a:t>
            </a: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(bratrovi synové, strýčkovi přátelé)                      </a:t>
            </a:r>
            <a:endParaRPr lang="cs-CZ" sz="20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</a:rPr>
              <a:t>Přídavná jména přivlastňovací utvořená </a:t>
            </a:r>
            <a:r>
              <a:rPr lang="cs-CZ" sz="2400" b="1" u="sng" dirty="0">
                <a:solidFill>
                  <a:srgbClr val="C00000"/>
                </a:solidFill>
              </a:rPr>
              <a:t>od vlastních jmen</a:t>
            </a:r>
          </a:p>
          <a:p>
            <a:pPr>
              <a:buNone/>
            </a:pPr>
            <a:r>
              <a:rPr lang="cs-CZ" sz="2400" dirty="0">
                <a:solidFill>
                  <a:schemeClr val="tx1"/>
                </a:solidFill>
              </a:rPr>
              <a:t>píšeme s velkým písmenem </a:t>
            </a:r>
          </a:p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</a:rPr>
              <a:t>Dvořák – Dvořákovy opery, Petr – Petrovi rodiče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6444208" y="3933756"/>
            <a:ext cx="571504" cy="14287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7236296" y="2032133"/>
            <a:ext cx="571504" cy="14287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6039872" y="1576633"/>
            <a:ext cx="571504" cy="14287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5148064" y="2422076"/>
            <a:ext cx="571504" cy="14287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3851920" y="4445506"/>
            <a:ext cx="571504" cy="14287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6325624" y="2997707"/>
            <a:ext cx="571504" cy="14287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549932" y="2691746"/>
            <a:ext cx="8143932" cy="1588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500034" y="5035631"/>
            <a:ext cx="8143932" cy="1588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  <a:solidFill>
            <a:schemeClr val="accent5">
              <a:lumMod val="75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cs-CZ" sz="3600" b="1" dirty="0"/>
              <a:t>Koncovky -</a:t>
            </a:r>
            <a:r>
              <a:rPr lang="cs-CZ" sz="3600" b="1" dirty="0" err="1"/>
              <a:t>ovi</a:t>
            </a:r>
            <a:r>
              <a:rPr lang="cs-CZ" sz="3600" b="1" dirty="0"/>
              <a:t> / -ovy </a:t>
            </a:r>
            <a:br>
              <a:rPr lang="cs-CZ" sz="3200" b="1" dirty="0"/>
            </a:br>
            <a:r>
              <a:rPr lang="cs-CZ" sz="3200" b="1" dirty="0"/>
              <a:t>u podstatných jmen a přídavných jmen přivlastňovacích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484784"/>
            <a:ext cx="8715436" cy="537321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i="1" u="sng" dirty="0"/>
              <a:t>otázka</a:t>
            </a:r>
            <a:r>
              <a:rPr lang="cs-CZ" sz="2000" dirty="0"/>
              <a:t>		</a:t>
            </a:r>
            <a:r>
              <a:rPr lang="cs-CZ" sz="2400" b="1" u="sng" dirty="0">
                <a:solidFill>
                  <a:schemeClr val="accent4">
                    <a:lumMod val="75000"/>
                  </a:schemeClr>
                </a:solidFill>
              </a:rPr>
              <a:t>pádová  (3. a 6. pád)</a:t>
            </a:r>
            <a:r>
              <a:rPr lang="cs-CZ" sz="2000" dirty="0"/>
              <a:t>		</a:t>
            </a:r>
            <a:r>
              <a:rPr lang="cs-CZ" sz="2400" b="1" u="sng" dirty="0">
                <a:solidFill>
                  <a:schemeClr val="accent4">
                    <a:lumMod val="75000"/>
                  </a:schemeClr>
                </a:solidFill>
              </a:rPr>
              <a:t>Čí?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i="1" u="sng" dirty="0"/>
              <a:t>slovní druh</a:t>
            </a:r>
            <a:r>
              <a:rPr lang="cs-CZ" sz="2000" dirty="0"/>
              <a:t>	podstatné jméno		přídavné jméno přivlastňovací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			         -</a:t>
            </a:r>
            <a:r>
              <a:rPr lang="cs-CZ" sz="2000" dirty="0" err="1"/>
              <a:t>ovi</a:t>
            </a:r>
            <a:r>
              <a:rPr lang="cs-CZ" sz="2000" dirty="0"/>
              <a:t>				-</a:t>
            </a:r>
            <a:r>
              <a:rPr lang="cs-CZ" sz="2000" dirty="0" err="1"/>
              <a:t>ovy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					kromě 1. a 5.pádu čísla množného</a:t>
            </a:r>
          </a:p>
          <a:p>
            <a:pPr>
              <a:buNone/>
            </a:pPr>
            <a:r>
              <a:rPr lang="cs-CZ" sz="2000" dirty="0"/>
              <a:t>						rodu mužského životného            -</a:t>
            </a:r>
            <a:r>
              <a:rPr lang="cs-CZ" sz="2000" dirty="0" err="1"/>
              <a:t>ovi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							</a:t>
            </a:r>
          </a:p>
          <a:p>
            <a:pPr>
              <a:buNone/>
            </a:pPr>
            <a:r>
              <a:rPr lang="cs-CZ" sz="2000" i="1" u="sng" dirty="0"/>
              <a:t>vzory</a:t>
            </a:r>
            <a:r>
              <a:rPr lang="cs-CZ" sz="2000" dirty="0"/>
              <a:t>		pánovi, mužovi,		otcovy (matčiny)</a:t>
            </a:r>
          </a:p>
          <a:p>
            <a:pPr>
              <a:buNone/>
            </a:pPr>
            <a:r>
              <a:rPr lang="cs-CZ" sz="2000" dirty="0"/>
              <a:t>			předsedovi, soudcovi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i="1" u="sng" dirty="0"/>
              <a:t>příklady</a:t>
            </a:r>
            <a:r>
              <a:rPr lang="cs-CZ" sz="2000" dirty="0"/>
              <a:t>		k dědovi, o strýčkovi	dědovy boty, strýčkovy děti</a:t>
            </a:r>
          </a:p>
          <a:p>
            <a:pPr>
              <a:buNone/>
            </a:pPr>
            <a:r>
              <a:rPr lang="cs-CZ" sz="2000" dirty="0"/>
              <a:t>						</a:t>
            </a:r>
            <a:r>
              <a:rPr lang="cs-CZ" sz="1600" dirty="0"/>
              <a:t>ale</a:t>
            </a:r>
            <a:r>
              <a:rPr lang="cs-CZ" sz="2000" dirty="0"/>
              <a:t> dědovi synové (1.p.,č. mn., </a:t>
            </a:r>
            <a:r>
              <a:rPr lang="cs-CZ" sz="2000" dirty="0" err="1"/>
              <a:t>r.m</a:t>
            </a:r>
            <a:r>
              <a:rPr lang="cs-CZ" sz="2000" dirty="0"/>
              <a:t>. živ.)</a:t>
            </a:r>
          </a:p>
          <a:p>
            <a:pPr>
              <a:buNone/>
            </a:pPr>
            <a:r>
              <a:rPr lang="cs-CZ" sz="2000" dirty="0"/>
              <a:t>							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 rot="5400000">
            <a:off x="2679687" y="2463793"/>
            <a:ext cx="357190" cy="1588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 rot="5400000">
            <a:off x="2679687" y="3106735"/>
            <a:ext cx="357190" cy="1588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 rot="5400000">
            <a:off x="5644364" y="5357032"/>
            <a:ext cx="571504" cy="1588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rot="5400000">
            <a:off x="5751521" y="4464057"/>
            <a:ext cx="357190" cy="1588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rot="5400000">
            <a:off x="5751521" y="3106735"/>
            <a:ext cx="357190" cy="1588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rot="5400000">
            <a:off x="5751521" y="2463793"/>
            <a:ext cx="357190" cy="1588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rot="5400000">
            <a:off x="2393935" y="4106867"/>
            <a:ext cx="928694" cy="1588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rot="5400000">
            <a:off x="2679687" y="5464189"/>
            <a:ext cx="357190" cy="1588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7643834" y="4143380"/>
            <a:ext cx="427040" cy="1588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778098"/>
          </a:xfrm>
          <a:solidFill>
            <a:schemeClr val="accent5">
              <a:lumMod val="75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dirty="0"/>
              <a:t>Jmenné tvary přídavných jmen</a:t>
            </a:r>
          </a:p>
        </p:txBody>
      </p:sp>
      <p:graphicFrame>
        <p:nvGraphicFramePr>
          <p:cNvPr id="11" name="Zástupný symbol pro obsah 10">
            <a:extLst>
              <a:ext uri="{FF2B5EF4-FFF2-40B4-BE49-F238E27FC236}">
                <a16:creationId xmlns:a16="http://schemas.microsoft.com/office/drawing/2014/main" id="{AAA0292A-8C1F-45FD-B70A-38B9FD395D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126098"/>
              </p:ext>
            </p:extLst>
          </p:nvPr>
        </p:nvGraphicFramePr>
        <p:xfrm>
          <a:off x="214313" y="2276872"/>
          <a:ext cx="8715378" cy="3724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054">
                  <a:extLst>
                    <a:ext uri="{9D8B030D-6E8A-4147-A177-3AD203B41FA5}">
                      <a16:colId xmlns:a16="http://schemas.microsoft.com/office/drawing/2014/main" val="296657129"/>
                    </a:ext>
                  </a:extLst>
                </a:gridCol>
                <a:gridCol w="1245054">
                  <a:extLst>
                    <a:ext uri="{9D8B030D-6E8A-4147-A177-3AD203B41FA5}">
                      <a16:colId xmlns:a16="http://schemas.microsoft.com/office/drawing/2014/main" val="4044342683"/>
                    </a:ext>
                  </a:extLst>
                </a:gridCol>
                <a:gridCol w="1245054">
                  <a:extLst>
                    <a:ext uri="{9D8B030D-6E8A-4147-A177-3AD203B41FA5}">
                      <a16:colId xmlns:a16="http://schemas.microsoft.com/office/drawing/2014/main" val="2712113532"/>
                    </a:ext>
                  </a:extLst>
                </a:gridCol>
                <a:gridCol w="1245054">
                  <a:extLst>
                    <a:ext uri="{9D8B030D-6E8A-4147-A177-3AD203B41FA5}">
                      <a16:colId xmlns:a16="http://schemas.microsoft.com/office/drawing/2014/main" val="2420107376"/>
                    </a:ext>
                  </a:extLst>
                </a:gridCol>
                <a:gridCol w="1245054">
                  <a:extLst>
                    <a:ext uri="{9D8B030D-6E8A-4147-A177-3AD203B41FA5}">
                      <a16:colId xmlns:a16="http://schemas.microsoft.com/office/drawing/2014/main" val="3865165446"/>
                    </a:ext>
                  </a:extLst>
                </a:gridCol>
                <a:gridCol w="1245054">
                  <a:extLst>
                    <a:ext uri="{9D8B030D-6E8A-4147-A177-3AD203B41FA5}">
                      <a16:colId xmlns:a16="http://schemas.microsoft.com/office/drawing/2014/main" val="46798573"/>
                    </a:ext>
                  </a:extLst>
                </a:gridCol>
                <a:gridCol w="1245054">
                  <a:extLst>
                    <a:ext uri="{9D8B030D-6E8A-4147-A177-3AD203B41FA5}">
                      <a16:colId xmlns:a16="http://schemas.microsoft.com/office/drawing/2014/main" val="704009747"/>
                    </a:ext>
                  </a:extLst>
                </a:gridCol>
              </a:tblGrid>
              <a:tr h="62756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otec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matka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dítě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otcové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matky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děvčata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71064"/>
                  </a:ext>
                </a:extLst>
              </a:tr>
              <a:tr h="627563">
                <a:tc>
                  <a:txBody>
                    <a:bodyPr/>
                    <a:lstStyle/>
                    <a:p>
                      <a:r>
                        <a:rPr lang="cs-CZ" sz="2400" dirty="0"/>
                        <a:t>zdravý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zdráv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zdráva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zdrávo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zdrávi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zdrávy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zdráva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514558"/>
                  </a:ext>
                </a:extLst>
              </a:tr>
              <a:tr h="757755">
                <a:tc>
                  <a:txBody>
                    <a:bodyPr/>
                    <a:lstStyle/>
                    <a:p>
                      <a:r>
                        <a:rPr lang="cs-CZ" sz="2400" dirty="0"/>
                        <a:t>zvědavý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zvědav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zvědava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zvědavo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zvědavi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zvědavy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zvědava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482015"/>
                  </a:ext>
                </a:extLst>
              </a:tr>
              <a:tr h="757755">
                <a:tc>
                  <a:txBody>
                    <a:bodyPr/>
                    <a:lstStyle/>
                    <a:p>
                      <a:r>
                        <a:rPr lang="cs-CZ" sz="2400" dirty="0"/>
                        <a:t>bosý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bos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bosa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boso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bosi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bosy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bosa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091235"/>
                  </a:ext>
                </a:extLst>
              </a:tr>
              <a:tr h="757755">
                <a:tc>
                  <a:txBody>
                    <a:bodyPr/>
                    <a:lstStyle/>
                    <a:p>
                      <a:r>
                        <a:rPr lang="cs-CZ" sz="2400" dirty="0"/>
                        <a:t>   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rád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ráda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rádo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rádi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rády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ráda</a:t>
                      </a:r>
                    </a:p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747428"/>
                  </a:ext>
                </a:extLst>
              </a:tr>
            </a:tbl>
          </a:graphicData>
        </a:graphic>
      </p:graphicFrame>
      <p:graphicFrame>
        <p:nvGraphicFramePr>
          <p:cNvPr id="15" name="Tabulka 14">
            <a:extLst>
              <a:ext uri="{FF2B5EF4-FFF2-40B4-BE49-F238E27FC236}">
                <a16:creationId xmlns:a16="http://schemas.microsoft.com/office/drawing/2014/main" id="{BDB324BE-8CA5-4E22-8358-C7223B118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336070"/>
              </p:ext>
            </p:extLst>
          </p:nvPr>
        </p:nvGraphicFramePr>
        <p:xfrm>
          <a:off x="214313" y="1052736"/>
          <a:ext cx="8715378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5378">
                  <a:extLst>
                    <a:ext uri="{9D8B030D-6E8A-4147-A177-3AD203B41FA5}">
                      <a16:colId xmlns:a16="http://schemas.microsoft.com/office/drawing/2014/main" val="2336211551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Jmenné tvary se zachovaly jen u některých přídavných jmen tvrdých, a to jen v 1. a někdy 4. pádě obou čísel.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Přídavné jméno rád má jen tvary jmenné.</a:t>
                      </a:r>
                    </a:p>
                    <a:p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51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214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778098"/>
          </a:xfrm>
          <a:solidFill>
            <a:schemeClr val="accent5">
              <a:lumMod val="75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cs-CZ" sz="4800" dirty="0"/>
              <a:t>Stupňování přídavných jmen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5A2A62F-B780-4CFF-BFEF-247D8AB57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13300"/>
              </p:ext>
            </p:extLst>
          </p:nvPr>
        </p:nvGraphicFramePr>
        <p:xfrm>
          <a:off x="214313" y="1052737"/>
          <a:ext cx="8715375" cy="5616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25">
                  <a:extLst>
                    <a:ext uri="{9D8B030D-6E8A-4147-A177-3AD203B41FA5}">
                      <a16:colId xmlns:a16="http://schemas.microsoft.com/office/drawing/2014/main" val="3202296091"/>
                    </a:ext>
                  </a:extLst>
                </a:gridCol>
                <a:gridCol w="2905125">
                  <a:extLst>
                    <a:ext uri="{9D8B030D-6E8A-4147-A177-3AD203B41FA5}">
                      <a16:colId xmlns:a16="http://schemas.microsoft.com/office/drawing/2014/main" val="2524733512"/>
                    </a:ext>
                  </a:extLst>
                </a:gridCol>
                <a:gridCol w="2905125">
                  <a:extLst>
                    <a:ext uri="{9D8B030D-6E8A-4147-A177-3AD203B41FA5}">
                      <a16:colId xmlns:a16="http://schemas.microsoft.com/office/drawing/2014/main" val="766368887"/>
                    </a:ext>
                  </a:extLst>
                </a:gridCol>
              </a:tblGrid>
              <a:tr h="83816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1. stupeň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2. stupeň</a:t>
                      </a:r>
                    </a:p>
                    <a:p>
                      <a:pPr algn="ctr"/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3. stupeň</a:t>
                      </a:r>
                    </a:p>
                    <a:p>
                      <a:pPr algn="ctr"/>
                      <a:endParaRPr lang="cs-CZ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684803"/>
                  </a:ext>
                </a:extLst>
              </a:tr>
              <a:tr h="8381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1. stupeň + přípona  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--</a:t>
                      </a:r>
                      <a:r>
                        <a:rPr lang="cs-CZ" sz="2400" b="1" dirty="0" err="1">
                          <a:solidFill>
                            <a:srgbClr val="C00000"/>
                          </a:solidFill>
                        </a:rPr>
                        <a:t>ejší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, -</a:t>
                      </a:r>
                      <a:r>
                        <a:rPr lang="cs-CZ" sz="2400" b="1" dirty="0" err="1">
                          <a:solidFill>
                            <a:srgbClr val="C00000"/>
                          </a:solidFill>
                        </a:rPr>
                        <a:t>ější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, -</a:t>
                      </a:r>
                      <a:r>
                        <a:rPr lang="cs-CZ" sz="2400" b="1" dirty="0" err="1">
                          <a:solidFill>
                            <a:srgbClr val="C00000"/>
                          </a:solidFill>
                        </a:rPr>
                        <a:t>ší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, -í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2. stupeň + předpona </a:t>
                      </a:r>
                      <a:r>
                        <a:rPr lang="cs-CZ" sz="2400" b="1" dirty="0" err="1">
                          <a:solidFill>
                            <a:srgbClr val="C00000"/>
                          </a:solidFill>
                        </a:rPr>
                        <a:t>nej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098067"/>
                  </a:ext>
                </a:extLst>
              </a:tr>
              <a:tr h="465645">
                <a:tc>
                  <a:txBody>
                    <a:bodyPr/>
                    <a:lstStyle/>
                    <a:p>
                      <a:r>
                        <a:rPr lang="cs-CZ" sz="2400" dirty="0"/>
                        <a:t>veselý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vesel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ejší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nej</a:t>
                      </a:r>
                      <a:r>
                        <a:rPr lang="cs-CZ" sz="2400" dirty="0"/>
                        <a:t>vesel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ejší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318709"/>
                  </a:ext>
                </a:extLst>
              </a:tr>
              <a:tr h="465645">
                <a:tc>
                  <a:txBody>
                    <a:bodyPr/>
                    <a:lstStyle/>
                    <a:p>
                      <a:r>
                        <a:rPr lang="cs-CZ" sz="2400" dirty="0"/>
                        <a:t>krásný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krásn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ější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nej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krásnější</a:t>
                      </a:r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536510"/>
                  </a:ext>
                </a:extLst>
              </a:tr>
              <a:tr h="465645">
                <a:tc>
                  <a:txBody>
                    <a:bodyPr/>
                    <a:lstStyle/>
                    <a:p>
                      <a:r>
                        <a:rPr lang="cs-CZ" sz="2400" dirty="0"/>
                        <a:t>prudký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prud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ší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nej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prudší</a:t>
                      </a:r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297601"/>
                  </a:ext>
                </a:extLst>
              </a:tr>
              <a:tr h="465645">
                <a:tc>
                  <a:txBody>
                    <a:bodyPr/>
                    <a:lstStyle/>
                    <a:p>
                      <a:r>
                        <a:rPr lang="cs-CZ" sz="2400" dirty="0"/>
                        <a:t>hezký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hezč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nej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hezčí</a:t>
                      </a:r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28807"/>
                  </a:ext>
                </a:extLst>
              </a:tr>
              <a:tr h="465645">
                <a:tc>
                  <a:txBody>
                    <a:bodyPr/>
                    <a:lstStyle/>
                    <a:p>
                      <a:r>
                        <a:rPr lang="cs-CZ" sz="2400" dirty="0"/>
                        <a:t>dra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h</a:t>
                      </a:r>
                      <a:r>
                        <a:rPr lang="cs-CZ" sz="2400" dirty="0"/>
                        <a:t>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dra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ž</a:t>
                      </a:r>
                      <a:r>
                        <a:rPr lang="cs-CZ" sz="2400" dirty="0"/>
                        <a:t>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nejdra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ž</a:t>
                      </a:r>
                      <a:r>
                        <a:rPr lang="cs-CZ" sz="2400" dirty="0"/>
                        <a:t>ší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785513"/>
                  </a:ext>
                </a:extLst>
              </a:tr>
              <a:tr h="465645">
                <a:tc>
                  <a:txBody>
                    <a:bodyPr/>
                    <a:lstStyle/>
                    <a:p>
                      <a:r>
                        <a:rPr lang="cs-CZ" sz="2400" dirty="0"/>
                        <a:t>za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d</a:t>
                      </a:r>
                      <a:r>
                        <a:rPr lang="cs-CZ" sz="2400" dirty="0"/>
                        <a:t>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za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z</a:t>
                      </a:r>
                      <a:r>
                        <a:rPr lang="cs-CZ" sz="2400" dirty="0"/>
                        <a:t>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nejza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z</a:t>
                      </a:r>
                      <a:r>
                        <a:rPr lang="cs-CZ" sz="2400" dirty="0"/>
                        <a:t>ší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072887"/>
                  </a:ext>
                </a:extLst>
              </a:tr>
              <a:tr h="465645">
                <a:tc>
                  <a:txBody>
                    <a:bodyPr/>
                    <a:lstStyle/>
                    <a:p>
                      <a:r>
                        <a:rPr lang="cs-CZ" sz="2400" dirty="0"/>
                        <a:t>rozu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mný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rozu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mně</a:t>
                      </a:r>
                      <a:r>
                        <a:rPr lang="cs-CZ" sz="2400" dirty="0"/>
                        <a:t>jší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nejrozu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mně</a:t>
                      </a:r>
                      <a:r>
                        <a:rPr lang="cs-CZ" sz="2400" dirty="0"/>
                        <a:t>jší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479251"/>
                  </a:ext>
                </a:extLst>
              </a:tr>
              <a:tr h="680783">
                <a:tc>
                  <a:txBody>
                    <a:bodyPr/>
                    <a:lstStyle/>
                    <a:p>
                      <a:r>
                        <a:rPr lang="cs-CZ" sz="2400" dirty="0"/>
                        <a:t>zřej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mý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zřej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mě</a:t>
                      </a:r>
                      <a:r>
                        <a:rPr lang="cs-CZ" sz="2400" dirty="0"/>
                        <a:t>jší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nejzřej</a:t>
                      </a:r>
                      <a:r>
                        <a:rPr lang="cs-CZ" sz="2400" b="1" dirty="0">
                          <a:solidFill>
                            <a:srgbClr val="C00000"/>
                          </a:solidFill>
                        </a:rPr>
                        <a:t>mě</a:t>
                      </a:r>
                      <a:r>
                        <a:rPr lang="cs-CZ" sz="2400" dirty="0"/>
                        <a:t>jší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98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21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  <a:solidFill>
            <a:schemeClr val="accent5">
              <a:lumMod val="75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chemeClr val="accent5">
                    <a:lumMod val="50000"/>
                  </a:schemeClr>
                </a:solidFill>
              </a:rPr>
              <a:t>Stupňování přídavných jmen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556792"/>
            <a:ext cx="8786874" cy="530120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cs-CZ" sz="2200" b="1" i="1" dirty="0">
                <a:latin typeface="Arial" pitchFamily="34" charset="0"/>
                <a:cs typeface="Arial" pitchFamily="34" charset="0"/>
              </a:rPr>
              <a:t>pru</a:t>
            </a:r>
            <a:r>
              <a:rPr lang="cs-CZ" sz="22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cs-CZ" sz="2200" b="1" i="1" dirty="0">
                <a:latin typeface="Arial" pitchFamily="34" charset="0"/>
                <a:cs typeface="Arial" pitchFamily="34" charset="0"/>
              </a:rPr>
              <a:t>ký</a:t>
            </a:r>
            <a:r>
              <a:rPr lang="cs-CZ" sz="22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cs-CZ" sz="2200" b="1" i="1" dirty="0">
                <a:latin typeface="Arial" pitchFamily="34" charset="0"/>
                <a:cs typeface="Arial" pitchFamily="34" charset="0"/>
              </a:rPr>
              <a:t>prud</a:t>
            </a:r>
            <a:r>
              <a:rPr lang="cs-CZ" sz="22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ší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(po </a:t>
            </a:r>
            <a:r>
              <a:rPr lang="cs-CZ" sz="2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t, d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je </a:t>
            </a:r>
            <a:r>
              <a:rPr lang="cs-CZ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ší</a:t>
            </a:r>
            <a:r>
              <a:rPr lang="cs-CZ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kromě </a:t>
            </a:r>
            <a:r>
              <a:rPr lang="cs-CZ" sz="2200" b="1" i="1" dirty="0">
                <a:latin typeface="Arial" pitchFamily="34" charset="0"/>
                <a:cs typeface="Arial" pitchFamily="34" charset="0"/>
              </a:rPr>
              <a:t>břitčí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>
              <a:buAutoNum type="arabicPeriod"/>
            </a:pP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změna hlásek: </a:t>
            </a:r>
            <a:r>
              <a:rPr lang="cs-CZ" sz="2200" b="1" i="1" dirty="0">
                <a:latin typeface="Arial" pitchFamily="34" charset="0"/>
                <a:cs typeface="Arial" pitchFamily="34" charset="0"/>
              </a:rPr>
              <a:t>suchý – sušší, drahý – dražší,</a:t>
            </a:r>
          </a:p>
          <a:p>
            <a:pPr marL="0" indent="0">
              <a:buNone/>
            </a:pPr>
            <a:r>
              <a:rPr lang="cs-CZ" sz="2200" b="1" i="1" dirty="0">
                <a:latin typeface="Arial" pitchFamily="34" charset="0"/>
                <a:cs typeface="Arial" pitchFamily="34" charset="0"/>
              </a:rPr>
              <a:t>                                mělký – mělčí</a:t>
            </a:r>
          </a:p>
          <a:p>
            <a:pPr marL="514350" indent="-514350">
              <a:buAutoNum type="arabicPeriod" startAt="3"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někde dvojí tvary: </a:t>
            </a:r>
            <a:r>
              <a:rPr lang="cs-CZ" sz="2200" b="1" i="1" dirty="0">
                <a:latin typeface="Arial" pitchFamily="34" charset="0"/>
                <a:cs typeface="Arial" pitchFamily="34" charset="0"/>
              </a:rPr>
              <a:t>vlhký – vlhčí, vlhčejší</a:t>
            </a:r>
          </a:p>
          <a:p>
            <a:pPr marL="0" indent="0">
              <a:buNone/>
            </a:pP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 startAt="3"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přídavná jména </a:t>
            </a:r>
            <a:r>
              <a:rPr lang="cs-CZ" sz="2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2. a 3. stupně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jsou přídavná</a:t>
            </a:r>
          </a:p>
          <a:p>
            <a:pPr marL="0" indent="0">
              <a:buNone/>
            </a:pPr>
            <a:r>
              <a:rPr lang="cs-CZ" sz="2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jména </a:t>
            </a:r>
            <a:r>
              <a:rPr lang="cs-CZ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měkká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(vzor – jarní)</a:t>
            </a:r>
          </a:p>
          <a:p>
            <a:pPr marL="0" indent="0">
              <a:buNone/>
            </a:pP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 startAt="5"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větší</a:t>
            </a:r>
            <a:r>
              <a:rPr lang="cs-CZ" sz="2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míru vlastnosti můžeme vyjádřit</a:t>
            </a:r>
          </a:p>
          <a:p>
            <a:pPr marL="0" indent="0">
              <a:buNone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       pomocí příslovcí: </a:t>
            </a:r>
            <a:r>
              <a:rPr lang="cs-CZ" sz="22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velmi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 malý, </a:t>
            </a:r>
            <a:r>
              <a:rPr lang="cs-CZ" sz="22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zcela, dosti, značně, úplně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aj.</a:t>
            </a:r>
          </a:p>
          <a:p>
            <a:pPr marL="0" indent="0">
              <a:buNone/>
            </a:pP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 startAt="6"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Mnoho přídavných jmen nelze stupňovat:  </a:t>
            </a:r>
            <a:r>
              <a:rPr lang="cs-CZ" sz="22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dřevěný, zítřejší, </a:t>
            </a:r>
          </a:p>
          <a:p>
            <a:pPr marL="0" indent="0">
              <a:buNone/>
            </a:pPr>
            <a:r>
              <a:rPr lang="cs-CZ" sz="22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tamní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 aj.</a:t>
            </a:r>
          </a:p>
        </p:txBody>
      </p:sp>
    </p:spTree>
    <p:extLst>
      <p:ext uri="{BB962C8B-B14F-4D97-AF65-F5344CB8AC3E}">
        <p14:creationId xmlns:p14="http://schemas.microsoft.com/office/powerpoint/2010/main" val="309568697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976</Words>
  <Application>Microsoft Office PowerPoint</Application>
  <PresentationFormat>Předvádění na obrazovce (4:3)</PresentationFormat>
  <Paragraphs>173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BatangChe</vt:lpstr>
      <vt:lpstr>Aparajita</vt:lpstr>
      <vt:lpstr>Arabic Typesetting</vt:lpstr>
      <vt:lpstr>Arial</vt:lpstr>
      <vt:lpstr>Calibri</vt:lpstr>
      <vt:lpstr>Cooper Black</vt:lpstr>
      <vt:lpstr>Impact</vt:lpstr>
      <vt:lpstr>Motiv sady Office</vt:lpstr>
      <vt:lpstr>Přídavná jména</vt:lpstr>
      <vt:lpstr>Přídavná jména  přivlastňovací</vt:lpstr>
      <vt:lpstr>Skloňování přídavných jmen přivlastňovacích</vt:lpstr>
      <vt:lpstr>Skloňování přídavných jmen přivlastňovacích</vt:lpstr>
      <vt:lpstr>Pravopis přídavných jmen přivlastňovacích</vt:lpstr>
      <vt:lpstr>Koncovky -ovi / -ovy  u podstatných jmen a přídavných jmen přivlastňovacích</vt:lpstr>
      <vt:lpstr>Jmenné tvary přídavných jmen</vt:lpstr>
      <vt:lpstr>Stupňování přídavných jmen</vt:lpstr>
      <vt:lpstr>Stupňování přídavných jmen</vt:lpstr>
      <vt:lpstr>Nepravidelné stupňování přídavných jmen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</dc:title>
  <dc:creator>hela</dc:creator>
  <cp:lastModifiedBy>Světluše Pospíšilová</cp:lastModifiedBy>
  <cp:revision>75</cp:revision>
  <dcterms:created xsi:type="dcterms:W3CDTF">2012-01-20T18:34:33Z</dcterms:created>
  <dcterms:modified xsi:type="dcterms:W3CDTF">2020-11-13T13:18:46Z</dcterms:modified>
</cp:coreProperties>
</file>